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58" r:id="rId4"/>
    <p:sldId id="305" r:id="rId5"/>
    <p:sldId id="304" r:id="rId6"/>
    <p:sldId id="261" r:id="rId7"/>
    <p:sldId id="260" r:id="rId8"/>
    <p:sldId id="259" r:id="rId9"/>
    <p:sldId id="267" r:id="rId10"/>
    <p:sldId id="266" r:id="rId11"/>
    <p:sldId id="302" r:id="rId12"/>
    <p:sldId id="295" r:id="rId13"/>
    <p:sldId id="300" r:id="rId14"/>
    <p:sldId id="264" r:id="rId15"/>
    <p:sldId id="263" r:id="rId16"/>
    <p:sldId id="268" r:id="rId17"/>
    <p:sldId id="301" r:id="rId18"/>
    <p:sldId id="270" r:id="rId19"/>
  </p:sldIdLst>
  <p:sldSz cx="12192000" cy="6858000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96" y="-5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23A84-3796-474C-ABAA-44CB84E4E6E4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5831CC-63E2-43CD-B5D2-3C8BBC8FC1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85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831CC-63E2-43CD-B5D2-3C8BBC8FC10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6703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Организуются выставки творческих работ в школе и на других площадках (Дворец культуры «Юбилейный», кинотеатр Россия, центр занятости населения, парк им. Ленина). Выставки как тематические (например, к дню России), так и итоговые (по итогам пленэра, подготовительных курсов).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831CC-63E2-43CD-B5D2-3C8BBC8FC10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037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рамках творческих смен происходят встречи с интересными людьми творческих профессий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831CC-63E2-43CD-B5D2-3C8BBC8FC10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2752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Посещение Нерехтского краеведческого музея, совмещённое с пленэром. </a:t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Например, пленэр на Варварином подворье рядом с Музеем мечты.  Прекрасная летняя погода, купола Воскресенского храма на фоне голубого неба, живописный зелёный дворик с русской избой - идеальная обстановка для творчества. Окруженные предметами русского быта, ребята погружаются в атмосферу старины. Каждый уголок этого места рассказывает свою историю и помогает увидеть мир другими глазами.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831CC-63E2-43CD-B5D2-3C8BBC8FC10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8953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 вдохновением и творческими идеями наши юные художники отправляются в Музей мечты. Здесь ребят ждёт интереснейший рассказ об истории нашего города и уроженцах Нерехты, известных своими славными делами.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Подобные мероприятия всегда интересны, познавательны и вдохновляют на творчество. Дети узнают много нового и важного, что в дальнейшем находит отражение в их творчестве.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831CC-63E2-43CD-B5D2-3C8BBC8FC10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177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Обязательная составляющая всех творческих смен – патриотический компонент: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подготовка и участие в патриотических конкурсах. Например, Великая Победа – гордость поколений (по линии МЧС), Портрет Фронтовой собаки (организатор - Музей Победы, г. Москва), Мирное небо России (организатор - Центральный офицерский клуб Военно-космических сил Российской Федерации) и другие. 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участие в патриотических акциях (Зажги свечу памяти, Минута молчания в День памяти и скорби, Нарисуй свой триколор к дню Российского флага);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посещение аллеи Славы в нашем городе,  тематический пленэр в сквере, носящем имя нашего знаменитого земляка, Главного маршала авиации, дважды Героя Советского Союза Александра Александровича Новикова, встречи с руководителем поискового отряда Антониной Сергеевной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Грицюк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Подобные мероприятия не только развивают творческие способности, но и формируют наше отношение к историческому наследию, уважение к героическому прошлому и настоящему нашей страны.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831CC-63E2-43CD-B5D2-3C8BBC8FC10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772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 традиции июньская и июльская смены завершаются посещением к/т Россия.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831CC-63E2-43CD-B5D2-3C8BBC8FC10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955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Третья творческая смена в августе – это подготовительные курсы для вновь поступающих на обучение детей. Для каждой группы детей проводятся занятия, на которых они получают начальные знания и навыки по рисунку, живописи и композиции. Дети знакомятся с различными изобразительными техниками, изучают законы перспективы, композиции и цветовой гармонии. Специально подобранные задания и мастер-классы дают детям возможность раскрыть свой творческий потенциал и учат видеть мир по-новому.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831CC-63E2-43CD-B5D2-3C8BBC8FC10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7351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 двух недель подготовительных курсов ребят ожидают вступительные экзамены - возможность показать всё, чему научились за это время. То есть, занятия на курсах дают детям возможность подготовиться к вступительным испытаниям.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831CC-63E2-43CD-B5D2-3C8BBC8FC10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6309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Таким образом, проведение творческих смен способствует совершенствованию художественного мастерства учащихся, расширению кругозора и укреплению межличностных связей среди обучающихся. Участники творческих смен повышают художественный уровень, овладевают новыми техниками рисования и живописи, приобретают опыт публичных выступлений. 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Полученные знания и навыки будут востребованы в дальнейшей образовательной и профессиональной деятельности выпускников школы.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831CC-63E2-43CD-B5D2-3C8BBC8FC10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77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Творческие смены в Нерехтской детской художественной школе проходят все три летних месяца: июнь, июль, август. Продолжительность каждой творческой смены – две недели. В рамках каждой смены формируются группы детей из числа обучающихся ДХШ и вновь поступающих на обучение детей (в августе). Численность каждой группы 15 человек. Охват детей творческими сменами ежегодно, в среднем, 160-170 человек.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831CC-63E2-43CD-B5D2-3C8BBC8FC10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267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июне-июле в основу творческих смен положен плановый пленэр. Все задания планируются и прописываются для каждого класса и возраста в соответствии с образовательной программой.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Пленэрная практика является продолжением учебных занятий по рисунку, живописи и композиции. У детей появляется возможность применить полученные знания в новой обстановке и поучиться у живой природы. На пленэрных занятиях совершенствуется художественное мастерство учеников, развиваются острота и точность глазомера, умение наблюдать и анализировать и другие необходимые для художника качества.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831CC-63E2-43CD-B5D2-3C8BBC8FC10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846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6542916-D85A-5723-D605-086697A8A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AE37BBFB-DBFF-2D1E-D4C4-A84F64D6D8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9344AC4E-7555-F826-A185-23ED0EDF9F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Изображение окружающей действительности с учетом световоздушной перспективы и естественного освещения – это непростая задача для юных художников. Стремимся решать её разнопланово, работая на разных творческих площадках. В первую очередь, это парки, скверы, улицы нашего города.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6C4ACE7-DD3A-688D-57BB-D90F47A9AF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831CC-63E2-43CD-B5D2-3C8BBC8FC10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802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E707B2C-3582-E2BE-F788-457104181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675606B-53C8-CF94-80F0-8969A80429E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93D95B5-90E5-443B-ABE6-759AC2BC7DA1}" type="slidenum">
              <a:t>5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FA3CE928-0EFE-5A0B-FC65-4978F5C5CD9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49F516E9-A2AC-9D0A-475E-5F4E20142A4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Также проводим тематические пленэры. Например, работая в «Заповеднике сказок Пушкина» в городском парке, дети рисуют скульптурные формы (сказочных персонажей). На территории автошколы выполняем зарисовки техники и т.д.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2005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Ежегодно организуем однодневный выездной пленэр в город Плёс. Для наших юных художников это замечательная возможность погрузиться в атмосферу старинного провинциального города, где создавались уникальные творения Левитана.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831CC-63E2-43CD-B5D2-3C8BBC8FC10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440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Наш город считается музеем под открытым небом. Он привлекает художников-пленэристов со всей России. Мы используем возможность познакомить детей с их творчеством во время совместных пленэров и мастер-классов. В свою очередь, рассказываем нашим гостям о достопримечательностях нашего города и его окрестностей. Так, очень продуктивным было знакомство с членами ассоциации «Женщины ﻿России». ﻿ На пленэрах и мастер-классе ﻿в ﻿технике графики от Елены ﻿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Саллинен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селе Троица, рядом с Троицким храмом и монастырём юные художники приобрели новый творческий опыт.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831CC-63E2-43CD-B5D2-3C8BBC8FC10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829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 творческая смена не ограничивается только пленэром. В системе используются и другие формы организации деятельности детей: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Проводятся мастер-классы по разным техникам: акриловая живопись, техника выполнения быстрого пейзажа, работа с эпоксидной смолой, основы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скетчинга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др. К дню семьи, любви и верности – семейный мастер-класс. Мастер-классы дают детям замечательную возможность проявить свои творческие способности, развивают их художественный вкус. Экспериментируя с материалами, цветами и текстурами, ребята создают уникальные композиции, которые отражают их эмоции и видение мира. Такие занятия не только развивают художественные навыки, но и дают позитивный опыт самовыражения. Кроме того, успешные работы могут стать источником гордости для детей, мотивируют их к дальнейшему творчеству.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831CC-63E2-43CD-B5D2-3C8BBC8FC10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574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Организуются тематические творческие мероприятия, посвящённые разным датам: день города, день защиты детей, день России, день любви и верности.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831CC-63E2-43CD-B5D2-3C8BBC8FC10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732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C6A5B-2605-4B00-8283-DBCD0CB07F32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B557-6479-40C4-BFC5-99E322051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194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C6A5B-2605-4B00-8283-DBCD0CB07F32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B557-6479-40C4-BFC5-99E322051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913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C6A5B-2605-4B00-8283-DBCD0CB07F32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B557-6479-40C4-BFC5-99E322051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252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C6A5B-2605-4B00-8283-DBCD0CB07F32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B557-6479-40C4-BFC5-99E322051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14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C6A5B-2605-4B00-8283-DBCD0CB07F32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B557-6479-40C4-BFC5-99E322051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78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C6A5B-2605-4B00-8283-DBCD0CB07F32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B557-6479-40C4-BFC5-99E322051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651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C6A5B-2605-4B00-8283-DBCD0CB07F32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B557-6479-40C4-BFC5-99E322051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756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C6A5B-2605-4B00-8283-DBCD0CB07F32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B557-6479-40C4-BFC5-99E322051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697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C6A5B-2605-4B00-8283-DBCD0CB07F32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B557-6479-40C4-BFC5-99E322051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038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C6A5B-2605-4B00-8283-DBCD0CB07F32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B557-6479-40C4-BFC5-99E322051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67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C6A5B-2605-4B00-8283-DBCD0CB07F32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B557-6479-40C4-BFC5-99E322051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31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BF1DE"/>
            </a:gs>
            <a:gs pos="90000">
              <a:srgbClr val="C6D1C5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C6A5B-2605-4B00-8283-DBCD0CB07F32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7B557-6479-40C4-BFC5-99E322051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33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11" Type="http://schemas.openxmlformats.org/officeDocument/2006/relationships/image" Target="../media/image47.jpeg"/><Relationship Id="rId5" Type="http://schemas.openxmlformats.org/officeDocument/2006/relationships/image" Target="../media/image41.jpg"/><Relationship Id="rId10" Type="http://schemas.openxmlformats.org/officeDocument/2006/relationships/image" Target="../media/image46.jpg"/><Relationship Id="rId4" Type="http://schemas.openxmlformats.org/officeDocument/2006/relationships/image" Target="../media/image40.jpg"/><Relationship Id="rId9" Type="http://schemas.openxmlformats.org/officeDocument/2006/relationships/image" Target="../media/image4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10" Type="http://schemas.openxmlformats.org/officeDocument/2006/relationships/image" Target="../media/image65.jpg"/><Relationship Id="rId4" Type="http://schemas.openxmlformats.org/officeDocument/2006/relationships/image" Target="../media/image59.jpg"/><Relationship Id="rId9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68.png"/><Relationship Id="rId7" Type="http://schemas.openxmlformats.org/officeDocument/2006/relationships/image" Target="../media/image7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microsoft.com/office/2007/relationships/hdphoto" Target="../media/hdphoto2.wdp"/><Relationship Id="rId9" Type="http://schemas.openxmlformats.org/officeDocument/2006/relationships/image" Target="../media/image7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5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31.jpg"/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12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11" Type="http://schemas.openxmlformats.org/officeDocument/2006/relationships/image" Target="../media/image29.jpg"/><Relationship Id="rId5" Type="http://schemas.openxmlformats.org/officeDocument/2006/relationships/image" Target="../media/image23.jpeg"/><Relationship Id="rId10" Type="http://schemas.openxmlformats.org/officeDocument/2006/relationships/image" Target="../media/image28.jpg"/><Relationship Id="rId4" Type="http://schemas.openxmlformats.org/officeDocument/2006/relationships/image" Target="../media/image22.jpeg"/><Relationship Id="rId9" Type="http://schemas.openxmlformats.org/officeDocument/2006/relationships/image" Target="../media/image27.jpg"/><Relationship Id="rId1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4E92664-F7F1-5952-2A7B-7868A9EFDC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118824"/>
            <a:ext cx="10515600" cy="2387600"/>
          </a:xfrm>
        </p:spPr>
        <p:txBody>
          <a:bodyPr>
            <a:normAutofit fontScale="90000"/>
          </a:bodyPr>
          <a:lstStyle/>
          <a:p>
            <a:r>
              <a:rPr lang="ru-RU" sz="5400" b="1" dirty="0"/>
              <a:t>Опыт организации </a:t>
            </a:r>
            <a:br>
              <a:rPr lang="ru-RU" sz="5400" b="1" dirty="0"/>
            </a:br>
            <a:r>
              <a:rPr lang="ru-RU" sz="5400" b="1" dirty="0"/>
              <a:t>летних творческих смен </a:t>
            </a:r>
            <a:br>
              <a:rPr lang="ru-RU" sz="5400" b="1" dirty="0"/>
            </a:br>
            <a:r>
              <a:rPr lang="ru-RU" sz="5400" b="1" dirty="0"/>
              <a:t>в Нерехтской детской художественной школе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6468E3B-C5DE-F351-E638-D1B8701BE04C}"/>
              </a:ext>
            </a:extLst>
          </p:cNvPr>
          <p:cNvSpPr txBox="1"/>
          <p:nvPr/>
        </p:nvSpPr>
        <p:spPr>
          <a:xfrm>
            <a:off x="586154" y="140677"/>
            <a:ext cx="11031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Нерехтская детская художественная школа </a:t>
            </a:r>
          </a:p>
          <a:p>
            <a:pPr algn="ctr"/>
            <a:r>
              <a:rPr lang="ru-RU" dirty="0"/>
              <a:t>муниципального района город Нерехта и Нерехтский район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85C6559-9E82-9441-B0F8-808EFB3AE1B4}"/>
              </a:ext>
            </a:extLst>
          </p:cNvPr>
          <p:cNvSpPr txBox="1"/>
          <p:nvPr/>
        </p:nvSpPr>
        <p:spPr>
          <a:xfrm>
            <a:off x="5802923" y="6248400"/>
            <a:ext cx="1805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2025 г</a:t>
            </a:r>
          </a:p>
        </p:txBody>
      </p:sp>
      <p:pic>
        <p:nvPicPr>
          <p:cNvPr id="3" name="Рисунок 2" descr="Изображение выглядит как текст, кот, зна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6FDC5183-33A0-558D-67FD-E5892DC6A8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6" y="140677"/>
            <a:ext cx="1266090" cy="126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73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D6F429-6A80-7421-5D8D-5848F7B3C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961" y="-310740"/>
            <a:ext cx="7811530" cy="1325563"/>
          </a:xfrm>
        </p:spPr>
        <p:txBody>
          <a:bodyPr/>
          <a:lstStyle/>
          <a:p>
            <a:pPr algn="ctr"/>
            <a:r>
              <a:rPr lang="ru-RU" b="1" dirty="0"/>
              <a:t>Выставки творческих работ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F59B1141-7EEA-54E6-2406-2D1F49FDE2B7}"/>
              </a:ext>
            </a:extLst>
          </p:cNvPr>
          <p:cNvGrpSpPr/>
          <p:nvPr/>
        </p:nvGrpSpPr>
        <p:grpSpPr>
          <a:xfrm>
            <a:off x="270961" y="1381768"/>
            <a:ext cx="11650077" cy="5092130"/>
            <a:chOff x="270961" y="1381768"/>
            <a:chExt cx="11650077" cy="5092130"/>
          </a:xfrm>
        </p:grpSpPr>
        <p:pic>
          <p:nvPicPr>
            <p:cNvPr id="5" name="Объект 4" descr="Изображение выглядит как коллекция, текст, багет, галерея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xmlns="" id="{405EF43E-CBC7-7978-E010-5AE3823CD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61" y="1381768"/>
              <a:ext cx="11650077" cy="447533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B40F762-4979-A2EE-14B0-D4E4CC8D6D1A}"/>
                </a:ext>
              </a:extLst>
            </p:cNvPr>
            <p:cNvSpPr txBox="1"/>
            <p:nvPr/>
          </p:nvSpPr>
          <p:spPr>
            <a:xfrm>
              <a:off x="2498560" y="6012233"/>
              <a:ext cx="690598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/>
                <a:t>Выставка «Мирное небо России»</a:t>
              </a: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15F1BFEC-1E44-C5CC-E499-46147EA452C6}"/>
              </a:ext>
            </a:extLst>
          </p:cNvPr>
          <p:cNvGrpSpPr/>
          <p:nvPr/>
        </p:nvGrpSpPr>
        <p:grpSpPr>
          <a:xfrm>
            <a:off x="755360" y="968903"/>
            <a:ext cx="10757602" cy="5850780"/>
            <a:chOff x="717199" y="365125"/>
            <a:chExt cx="10757602" cy="5850780"/>
          </a:xfrm>
        </p:grpSpPr>
        <p:pic>
          <p:nvPicPr>
            <p:cNvPr id="7" name="Рисунок 6" descr="Изображение выглядит как галерея, комната, в помещении, коллекция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xmlns="" id="{58694ED0-9E89-4C33-644E-576E86EC4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199" y="365125"/>
              <a:ext cx="10757602" cy="5245058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6A22F17-1E33-0B44-D901-ECF34E6A7A2E}"/>
                </a:ext>
              </a:extLst>
            </p:cNvPr>
            <p:cNvSpPr txBox="1"/>
            <p:nvPr/>
          </p:nvSpPr>
          <p:spPr>
            <a:xfrm>
              <a:off x="2801933" y="5754240"/>
              <a:ext cx="690598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/>
                <a:t>Выставка в к/т «Россия»</a:t>
              </a: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D240A023-BC6D-B114-9EA2-CA7BE9A9FAB8}"/>
              </a:ext>
            </a:extLst>
          </p:cNvPr>
          <p:cNvGrpSpPr/>
          <p:nvPr/>
        </p:nvGrpSpPr>
        <p:grpSpPr>
          <a:xfrm>
            <a:off x="-266965" y="1552751"/>
            <a:ext cx="12927727" cy="5142151"/>
            <a:chOff x="-291532" y="1557316"/>
            <a:chExt cx="12927727" cy="514215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A3E8623-934C-4799-22B3-E4D4A2FDC215}"/>
                </a:ext>
              </a:extLst>
            </p:cNvPr>
            <p:cNvSpPr txBox="1">
              <a:spLocks/>
            </p:cNvSpPr>
            <p:nvPr/>
          </p:nvSpPr>
          <p:spPr>
            <a:xfrm>
              <a:off x="5730210" y="6189104"/>
              <a:ext cx="690598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/>
                <a:t>Выставка в ДК «Юбилейный»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996AE47D-765E-B662-6AE5-C6F57713AEDD}"/>
                </a:ext>
              </a:extLst>
            </p:cNvPr>
            <p:cNvSpPr txBox="1">
              <a:spLocks/>
            </p:cNvSpPr>
            <p:nvPr/>
          </p:nvSpPr>
          <p:spPr>
            <a:xfrm>
              <a:off x="-291532" y="6237802"/>
              <a:ext cx="690598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/>
                <a:t>Выставка в центре занятости</a:t>
              </a:r>
            </a:p>
          </p:txBody>
        </p:sp>
        <p:pic>
          <p:nvPicPr>
            <p:cNvPr id="12" name="Объект 8" descr="Изображение выглядит как в помещении, одежда, комната, стен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xmlns="" id="{48102B86-82CE-9E13-58DD-164E41A59633}"/>
                </a:ext>
              </a:extLst>
            </p:cNvPr>
            <p:cNvPicPr>
              <a:picLocks noGrp="1" noChangeAspect="1"/>
            </p:cNvPicPr>
            <p:nvPr>
              <p:ph idx="4294967295"/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05" y="1557316"/>
              <a:ext cx="5802313" cy="4351337"/>
            </a:xfrm>
          </p:spPr>
        </p:pic>
        <p:pic>
          <p:nvPicPr>
            <p:cNvPr id="13" name="Рисунок 12" descr="Изображение выглядит как одежда, человек, стена, улыбк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xmlns="" id="{388F8E21-97C8-A777-1D6D-B2BF24B88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311" y="1557316"/>
              <a:ext cx="5801784" cy="4351338"/>
            </a:xfrm>
            <a:prstGeom prst="rect">
              <a:avLst/>
            </a:prstGeom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BA226BE1-FB54-DA5D-BBD2-3613D2C15BAA}"/>
              </a:ext>
            </a:extLst>
          </p:cNvPr>
          <p:cNvGrpSpPr/>
          <p:nvPr/>
        </p:nvGrpSpPr>
        <p:grpSpPr>
          <a:xfrm>
            <a:off x="755360" y="773723"/>
            <a:ext cx="10557409" cy="5965805"/>
            <a:chOff x="643992" y="310078"/>
            <a:chExt cx="10681277" cy="6183490"/>
          </a:xfrm>
        </p:grpSpPr>
        <p:pic>
          <p:nvPicPr>
            <p:cNvPr id="15" name="Рисунок 14" descr="Изображение выглядит как одежда, на открытом воздухе, человек, улыбк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xmlns="" id="{C1A06D76-6076-BDCA-E480-AC2D4309B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1000" y="310078"/>
              <a:ext cx="4264269" cy="5685692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</p:pic>
        <p:pic>
          <p:nvPicPr>
            <p:cNvPr id="16" name="Объект 4" descr="Изображение выглядит как одежда, на открытом воздухе, обувь, человек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xmlns="" id="{118C6381-8BD0-3DDE-00D4-F660DC500828}"/>
                </a:ext>
              </a:extLst>
            </p:cNvPr>
            <p:cNvPicPr>
              <a:picLocks noGrp="1" noChangeAspect="1"/>
            </p:cNvPicPr>
            <p:nvPr>
              <p:ph idx="1"/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992" y="1690688"/>
              <a:ext cx="5801784" cy="4351338"/>
            </a:xfrm>
            <a:ln w="12700">
              <a:solidFill>
                <a:schemeClr val="accent3">
                  <a:lumMod val="50000"/>
                </a:schemeClr>
              </a:solidFill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F578703-695C-0E97-67A9-9F4CA3A16E19}"/>
                </a:ext>
              </a:extLst>
            </p:cNvPr>
            <p:cNvSpPr txBox="1">
              <a:spLocks/>
            </p:cNvSpPr>
            <p:nvPr/>
          </p:nvSpPr>
          <p:spPr>
            <a:xfrm>
              <a:off x="2834212" y="6031903"/>
              <a:ext cx="690598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/>
                <a:t>Выставка в парке на день города</a:t>
              </a: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8F5D6689-7633-A05E-50AB-C09C858834F8}"/>
              </a:ext>
            </a:extLst>
          </p:cNvPr>
          <p:cNvGrpSpPr/>
          <p:nvPr/>
        </p:nvGrpSpPr>
        <p:grpSpPr>
          <a:xfrm>
            <a:off x="367814" y="1137138"/>
            <a:ext cx="11132786" cy="4838396"/>
            <a:chOff x="367814" y="1137138"/>
            <a:chExt cx="11132786" cy="4838396"/>
          </a:xfrm>
        </p:grpSpPr>
        <p:pic>
          <p:nvPicPr>
            <p:cNvPr id="19" name="Рисунок 18" descr="Изображение выглядит как галерея, в помещении, комната, сцен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xmlns="" id="{4F5A1D1F-A040-2C65-50C5-D6ED79E2F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814" y="1137138"/>
              <a:ext cx="5244874" cy="3887559"/>
            </a:xfrm>
            <a:prstGeom prst="rect">
              <a:avLst/>
            </a:prstGeom>
          </p:spPr>
        </p:pic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xmlns="" id="{20FEB4E3-CD1C-8C8B-01EF-53407538638C}"/>
                </a:ext>
              </a:extLst>
            </p:cNvPr>
            <p:cNvGrpSpPr/>
            <p:nvPr/>
          </p:nvGrpSpPr>
          <p:grpSpPr>
            <a:xfrm>
              <a:off x="6255726" y="1137138"/>
              <a:ext cx="5244874" cy="4838396"/>
              <a:chOff x="6389077" y="1758078"/>
              <a:chExt cx="6096000" cy="5623560"/>
            </a:xfrm>
          </p:grpSpPr>
          <p:pic>
            <p:nvPicPr>
              <p:cNvPr id="22" name="Рисунок 21" descr="Изображение выглядит как искусство, текст, картина, багет&#10;&#10;Содержимое, созданное искусственным интеллектом, может быть неверным.">
                <a:extLst>
                  <a:ext uri="{FF2B5EF4-FFF2-40B4-BE49-F238E27FC236}">
                    <a16:creationId xmlns:a16="http://schemas.microsoft.com/office/drawing/2014/main" xmlns="" id="{26853488-FF48-4520-A26C-A98D449641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9077" y="1758078"/>
                <a:ext cx="6096000" cy="2811780"/>
              </a:xfrm>
              <a:prstGeom prst="rect">
                <a:avLst/>
              </a:prstGeom>
            </p:spPr>
          </p:pic>
          <p:pic>
            <p:nvPicPr>
              <p:cNvPr id="23" name="Рисунок 22" descr="Изображение выглядит как стена, искусство, в помещении, галерея&#10;&#10;Содержимое, созданное искусственным интеллектом, может быть неверным.">
                <a:extLst>
                  <a:ext uri="{FF2B5EF4-FFF2-40B4-BE49-F238E27FC236}">
                    <a16:creationId xmlns:a16="http://schemas.microsoft.com/office/drawing/2014/main" xmlns="" id="{0FFAA554-52CC-16C2-87A3-AC440924A1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9077" y="4569858"/>
                <a:ext cx="6096000" cy="2811780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2C64E936-36D7-070B-ACDF-B990634FEB0C}"/>
                </a:ext>
              </a:extLst>
            </p:cNvPr>
            <p:cNvSpPr txBox="1"/>
            <p:nvPr/>
          </p:nvSpPr>
          <p:spPr>
            <a:xfrm>
              <a:off x="1255376" y="5144537"/>
              <a:ext cx="417006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/>
                <a:t>Выставки в Администрации</a:t>
              </a:r>
            </a:p>
            <a:p>
              <a:pPr algn="ctr"/>
              <a:r>
                <a:rPr lang="ru-RU" sz="2400" b="1" dirty="0"/>
                <a:t> муниципального района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737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дежда, человек, группа, обув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B89943B4-CE36-3D1B-4136-8FA6518E2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" y="797425"/>
            <a:ext cx="9963150" cy="589791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9497367B-325F-9F42-4C10-F6C2619CD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302" y="-290484"/>
            <a:ext cx="10515600" cy="1325563"/>
          </a:xfrm>
        </p:spPr>
        <p:txBody>
          <a:bodyPr/>
          <a:lstStyle/>
          <a:p>
            <a:r>
              <a:rPr lang="ru-RU" b="1" dirty="0"/>
              <a:t>Встречи с интересными людьми</a:t>
            </a:r>
          </a:p>
        </p:txBody>
      </p:sp>
      <p:pic>
        <p:nvPicPr>
          <p:cNvPr id="7" name="Объект 4" descr="Изображение выглядит как одежда, человек, в помещении, мебел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789F9F6B-AF68-D430-0F7F-1CD775522B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847" y="1008818"/>
            <a:ext cx="7392509" cy="5544381"/>
          </a:xfr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5420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0A2E88BC-7678-3B29-E9B0-57EA7D1D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874" y="-255004"/>
            <a:ext cx="9758251" cy="1325563"/>
          </a:xfrm>
        </p:spPr>
        <p:txBody>
          <a:bodyPr>
            <a:noAutofit/>
          </a:bodyPr>
          <a:lstStyle/>
          <a:p>
            <a:r>
              <a:rPr lang="ru-RU" b="1" dirty="0"/>
              <a:t>Посещение краеведческого музея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B9D65C1-893C-E50B-E016-57CDF98988AB}"/>
              </a:ext>
            </a:extLst>
          </p:cNvPr>
          <p:cNvSpPr txBox="1">
            <a:spLocks/>
          </p:cNvSpPr>
          <p:nvPr/>
        </p:nvSpPr>
        <p:spPr>
          <a:xfrm>
            <a:off x="3368325" y="6193902"/>
            <a:ext cx="6919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Пленэр на Варварином подворье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F8082233-4002-DAE0-6ADC-0DBBF8BE9134}"/>
              </a:ext>
            </a:extLst>
          </p:cNvPr>
          <p:cNvGrpSpPr/>
          <p:nvPr/>
        </p:nvGrpSpPr>
        <p:grpSpPr>
          <a:xfrm>
            <a:off x="744993" y="1093902"/>
            <a:ext cx="11038811" cy="4947139"/>
            <a:chOff x="744993" y="1093902"/>
            <a:chExt cx="11038811" cy="4947139"/>
          </a:xfrm>
        </p:grpSpPr>
        <p:pic>
          <p:nvPicPr>
            <p:cNvPr id="6" name="Объект 5" descr="Изображение выглядит как одежда, на открытом воздухе, трава, человек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xmlns="" id="{D992B03E-E821-A420-6B16-CE5082E9FD9F}"/>
                </a:ext>
              </a:extLst>
            </p:cNvPr>
            <p:cNvPicPr>
              <a:picLocks noGrp="1" noChangeAspect="1"/>
            </p:cNvPicPr>
            <p:nvPr>
              <p:ph idx="1"/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993" y="1146990"/>
              <a:ext cx="3670538" cy="4894051"/>
            </a:xfrm>
            <a:ln w="12700">
              <a:solidFill>
                <a:schemeClr val="accent3">
                  <a:lumMod val="50000"/>
                </a:schemeClr>
              </a:solidFill>
            </a:ln>
          </p:spPr>
        </p:pic>
        <p:pic>
          <p:nvPicPr>
            <p:cNvPr id="8" name="Рисунок 7" descr="Изображение выглядит как на открытом воздухе, трава, небо, растение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xmlns="" id="{EBD6422C-EC14-2091-6EE2-5A659B3A2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7620" y="1093902"/>
              <a:ext cx="6596184" cy="4947138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5D8D2F9E-2128-4C74-644C-1057A8090790}"/>
              </a:ext>
            </a:extLst>
          </p:cNvPr>
          <p:cNvGrpSpPr/>
          <p:nvPr/>
        </p:nvGrpSpPr>
        <p:grpSpPr>
          <a:xfrm>
            <a:off x="653377" y="1858371"/>
            <a:ext cx="10514886" cy="4335532"/>
            <a:chOff x="157896" y="1793424"/>
            <a:chExt cx="11003595" cy="4537038"/>
          </a:xfrm>
        </p:grpSpPr>
        <p:pic>
          <p:nvPicPr>
            <p:cNvPr id="16" name="Рисунок 15" descr="Изображение выглядит как одежда, человек, на открытом воздухе, штатив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xmlns="" id="{0145D4C9-260C-45BD-C02E-6823F74A3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896" y="1793424"/>
              <a:ext cx="8036535" cy="4520551"/>
            </a:xfrm>
            <a:prstGeom prst="rect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</p:pic>
        <p:pic>
          <p:nvPicPr>
            <p:cNvPr id="17" name="Рисунок 16" descr="Изображение выглядит как на открытом воздухе, трава, растение, одежд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xmlns="" id="{76F3D885-A16C-7158-2A9E-F33E443B4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9408" y="1793424"/>
              <a:ext cx="2552083" cy="45370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054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6CEE4B-6114-8B86-80D8-2D7EF4EBE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874" y="-255004"/>
            <a:ext cx="9758251" cy="1325563"/>
          </a:xfrm>
        </p:spPr>
        <p:txBody>
          <a:bodyPr>
            <a:noAutofit/>
          </a:bodyPr>
          <a:lstStyle/>
          <a:p>
            <a:r>
              <a:rPr lang="ru-RU" b="1" dirty="0"/>
              <a:t>Посещение краеведческого музея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E665D4A-652C-5A36-B214-57FECFB9A5EF}"/>
              </a:ext>
            </a:extLst>
          </p:cNvPr>
          <p:cNvSpPr txBox="1"/>
          <p:nvPr/>
        </p:nvSpPr>
        <p:spPr>
          <a:xfrm>
            <a:off x="5001635" y="6128950"/>
            <a:ext cx="2548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Музей Мечты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867B1E7D-104D-C506-AB80-20153B8A1B53}"/>
              </a:ext>
            </a:extLst>
          </p:cNvPr>
          <p:cNvGrpSpPr/>
          <p:nvPr/>
        </p:nvGrpSpPr>
        <p:grpSpPr>
          <a:xfrm>
            <a:off x="113217" y="1325563"/>
            <a:ext cx="11965566" cy="4681798"/>
            <a:chOff x="113217" y="1325563"/>
            <a:chExt cx="11965566" cy="4681798"/>
          </a:xfrm>
        </p:grpSpPr>
        <p:pic>
          <p:nvPicPr>
            <p:cNvPr id="6" name="Рисунок 5" descr="Изображение выглядит как на открытом воздухе, небо, растение, одежд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xmlns="" id="{1287F27B-A951-2EEF-6A9D-B0642148C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17" y="1325563"/>
              <a:ext cx="3511349" cy="4681798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</p:pic>
        <p:pic>
          <p:nvPicPr>
            <p:cNvPr id="10" name="Рисунок 9" descr="Изображение выглядит как одежда, на открытом воздухе, человек, обувь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xmlns="" id="{AA93BDC5-0EA5-EE67-E159-2C72DB519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5587" y="1325563"/>
              <a:ext cx="8323196" cy="4681798"/>
            </a:xfrm>
            <a:prstGeom prst="rect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</p:pic>
      </p:grpSp>
      <p:pic>
        <p:nvPicPr>
          <p:cNvPr id="12" name="Рисунок 11" descr="Изображение выглядит как в помещении, одежда, человек, сте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3C01D67E-A43A-F883-4C8F-945A0EACC3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960" y="1049659"/>
            <a:ext cx="8813691" cy="4957702"/>
          </a:xfrm>
          <a:prstGeom prst="rect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</p:pic>
      <p:pic>
        <p:nvPicPr>
          <p:cNvPr id="13" name="Рисунок 12" descr="Изображение выглядит как человек, одежда, Обучение, Человеческое лиц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B63E332D-AE0A-69B0-F608-9CEBC6D303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349" y="972262"/>
            <a:ext cx="9167446" cy="5156688"/>
          </a:xfrm>
          <a:prstGeom prst="rect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8411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5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0313C0-1D00-BB74-8701-B4E3291BE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8848" y="-228000"/>
            <a:ext cx="6934200" cy="1325563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Патриотический компонент</a:t>
            </a:r>
          </a:p>
        </p:txBody>
      </p:sp>
      <p:pic>
        <p:nvPicPr>
          <p:cNvPr id="10" name="Объект 4" descr="Изображение выглядит как одежда, на открытом воздухе, обувь, земл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62E3D7C1-A4A2-BDF2-2942-5AC578D39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246" y="996410"/>
            <a:ext cx="9239986" cy="5639168"/>
          </a:xfrm>
        </p:spPr>
      </p:pic>
      <p:pic>
        <p:nvPicPr>
          <p:cNvPr id="9" name="Рисунок 8" descr="Изображение выглядит как в помещении, одежда, человек, сте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E8B38E87-1DD9-78BB-646E-7FBFCFD767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7"/>
          <a:stretch>
            <a:fillRect/>
          </a:stretch>
        </p:blipFill>
        <p:spPr>
          <a:xfrm>
            <a:off x="1612200" y="1278923"/>
            <a:ext cx="8967600" cy="512187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на открытом воздухе, земля, дерево, транспор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20C4A9B7-B374-6E1B-DD8B-1FE41EC9A1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246" y="996410"/>
            <a:ext cx="9525111" cy="5447472"/>
          </a:xfrm>
          <a:prstGeom prst="rect">
            <a:avLst/>
          </a:prstGeom>
        </p:spPr>
      </p:pic>
      <p:pic>
        <p:nvPicPr>
          <p:cNvPr id="12" name="Объект 4" descr="Изображение выглядит как одежда, Человеческое лицо, человек, в помещении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8D005417-4417-3E5F-8005-A597E30CDA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3" y="900562"/>
            <a:ext cx="10025187" cy="5639167"/>
          </a:xfrm>
          <a:prstGeom prst="rect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683F97E6-0A15-0C6E-3F15-501792E7B2CA}"/>
              </a:ext>
            </a:extLst>
          </p:cNvPr>
          <p:cNvGrpSpPr/>
          <p:nvPr/>
        </p:nvGrpSpPr>
        <p:grpSpPr>
          <a:xfrm>
            <a:off x="379837" y="806479"/>
            <a:ext cx="11432325" cy="6272057"/>
            <a:chOff x="159462" y="806479"/>
            <a:chExt cx="11432325" cy="6272057"/>
          </a:xfrm>
        </p:grpSpPr>
        <p:pic>
          <p:nvPicPr>
            <p:cNvPr id="4" name="Рисунок 3" descr="Изображение выглядит как картина, рисунок, зарисовка, искусство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xmlns="" id="{626EC58C-B345-4493-D573-E98E5108B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9654" y="806479"/>
              <a:ext cx="3977607" cy="2774697"/>
            </a:xfrm>
            <a:prstGeom prst="rect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</p:pic>
        <p:pic>
          <p:nvPicPr>
            <p:cNvPr id="5" name="Рисунок 4" descr="Изображение выглядит как рисунок, зарисовка, Человеческое лицо, одежд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xmlns="" id="{20F46A4F-3834-2353-C86D-932FC88D2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9653" y="3681298"/>
              <a:ext cx="3977607" cy="2697530"/>
            </a:xfrm>
            <a:prstGeom prst="rect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</p:pic>
        <p:pic>
          <p:nvPicPr>
            <p:cNvPr id="6" name="Рисунок 5" descr="Изображение выглядит как картина, рисунок, зарисовка, искусство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xmlns="" id="{460CA5F4-8A70-AB8D-B492-694E901E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0341" y="1865443"/>
              <a:ext cx="3291446" cy="4771292"/>
            </a:xfrm>
            <a:prstGeom prst="rect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</p:pic>
        <p:pic>
          <p:nvPicPr>
            <p:cNvPr id="7" name="Рисунок 6" descr="Изображение выглядит как Человеческое лицо, зарисовка, рисунок, портрет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xmlns="" id="{981CE6EC-53C3-1DDF-DC2A-E27AF1654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462" y="1540107"/>
              <a:ext cx="3450842" cy="5096628"/>
            </a:xfrm>
            <a:prstGeom prst="rect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</p:pic>
        <p:sp>
          <p:nvSpPr>
            <p:cNvPr id="8" name="Заголовок 1">
              <a:extLst>
                <a:ext uri="{FF2B5EF4-FFF2-40B4-BE49-F238E27FC236}">
                  <a16:creationId xmlns:a16="http://schemas.microsoft.com/office/drawing/2014/main" xmlns="" id="{26DF1B3F-0FDD-80FC-4079-84BF142A121E}"/>
                </a:ext>
              </a:extLst>
            </p:cNvPr>
            <p:cNvSpPr>
              <a:spLocks noGrp="1"/>
            </p:cNvSpPr>
            <p:nvPr>
              <p:ph type="title"/>
            </p:nvPr>
          </p:nvSpPr>
          <p:spPr>
            <a:xfrm>
              <a:off x="3405320" y="6194934"/>
              <a:ext cx="4895021" cy="883602"/>
            </a:xfrm>
          </p:spPr>
          <p:txBody>
            <a:bodyPr>
              <a:normAutofit/>
            </a:bodyPr>
            <a:lstStyle/>
            <a:p>
              <a:r>
                <a:rPr lang="ru-RU" sz="2400" b="1" dirty="0"/>
                <a:t>Подготовка и участие в конкурсах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501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25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E8424D8-5A25-1796-DF59-C05AFAD37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737" y="-66161"/>
            <a:ext cx="5991727" cy="1325563"/>
          </a:xfrm>
        </p:spPr>
        <p:txBody>
          <a:bodyPr/>
          <a:lstStyle/>
          <a:p>
            <a:r>
              <a:rPr lang="ru-RU" b="1" dirty="0"/>
              <a:t>Посещение кинотеатра</a:t>
            </a:r>
          </a:p>
        </p:txBody>
      </p:sp>
      <p:pic>
        <p:nvPicPr>
          <p:cNvPr id="4" name="Рисунок 3" descr="Изображение выглядит как одежда, человек, Человеческое лицо, женщи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2F4F0FBB-5BB5-BAB2-AB26-1AC933A657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21" y="1604191"/>
            <a:ext cx="7101169" cy="3994407"/>
          </a:xfrm>
          <a:prstGeom prst="rect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</p:pic>
      <p:pic>
        <p:nvPicPr>
          <p:cNvPr id="5" name="Рисунок 4" descr="Изображение выглядит как одежда, обувь, человек, сте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98AE5E08-6CB3-8EC6-DABB-C2CA573894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919" y="1604191"/>
            <a:ext cx="5325875" cy="3994407"/>
          </a:xfrm>
          <a:prstGeom prst="rect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38292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FCD12E-6FB8-63F1-4C31-CB0282918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Третья творческая смена (август) –подготовительные курсы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ACA30059-75A9-B108-1E1A-82721D12644D}"/>
              </a:ext>
            </a:extLst>
          </p:cNvPr>
          <p:cNvGrpSpPr/>
          <p:nvPr/>
        </p:nvGrpSpPr>
        <p:grpSpPr>
          <a:xfrm>
            <a:off x="-421482" y="1229993"/>
            <a:ext cx="12365232" cy="5384229"/>
            <a:chOff x="-421482" y="1229993"/>
            <a:chExt cx="12365232" cy="5384229"/>
          </a:xfrm>
        </p:grpSpPr>
        <p:sp>
          <p:nvSpPr>
            <p:cNvPr id="3" name="Объект 2">
              <a:extLst>
                <a:ext uri="{FF2B5EF4-FFF2-40B4-BE49-F238E27FC236}">
                  <a16:creationId xmlns:a16="http://schemas.microsoft.com/office/drawing/2014/main" xmlns="" id="{3138B0F6-3233-5F9A-28E5-876F705A6619}"/>
                </a:ext>
              </a:extLst>
            </p:cNvPr>
            <p:cNvSpPr>
              <a:spLocks noGrp="1"/>
            </p:cNvSpPr>
            <p:nvPr>
              <p:ph idx="1"/>
            </p:nvPr>
          </p:nvSpPr>
          <p:spPr>
            <a:xfrm>
              <a:off x="-421482" y="5188378"/>
              <a:ext cx="7517106" cy="1203589"/>
            </a:xfrm>
          </p:spPr>
          <p:txBody>
            <a:bodyPr>
              <a:normAutofit/>
            </a:bodyPr>
            <a:lstStyle/>
            <a:p>
              <a:pPr marL="0" indent="0" algn="ctr">
                <a:spcBef>
                  <a:spcPts val="0"/>
                </a:spcBef>
                <a:buNone/>
              </a:pPr>
              <a:r>
                <a:rPr lang="ru-RU" sz="2400" dirty="0"/>
                <a:t>Дети осваивают азы рисунка, живописи </a:t>
              </a: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ru-RU" sz="2400" dirty="0"/>
                <a:t>и композиции, знакомятся с разными изобразительными техниками. </a:t>
              </a:r>
            </a:p>
          </p:txBody>
        </p:sp>
        <p:pic>
          <p:nvPicPr>
            <p:cNvPr id="9" name="Рисунок 8" descr="Изображение выглядит как штатив, человек, одежда, искусство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xmlns="" id="{8BCD80BC-250A-5F59-60E3-7AF0A68D9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50" y="1257923"/>
              <a:ext cx="6718420" cy="3443701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</p:pic>
        <p:pic>
          <p:nvPicPr>
            <p:cNvPr id="4" name="Объект 4" descr="Изображение выглядит как человек, одежда, штатив, Человеческое лицо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xmlns="" id="{84ECE38C-6F2A-0F1F-DB9F-31015FB42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4578" y="1229993"/>
              <a:ext cx="4719172" cy="5384229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45F1349A-8CD6-A232-338C-0F90CA01D68F}"/>
              </a:ext>
            </a:extLst>
          </p:cNvPr>
          <p:cNvGrpSpPr/>
          <p:nvPr/>
        </p:nvGrpSpPr>
        <p:grpSpPr>
          <a:xfrm>
            <a:off x="336076" y="1257923"/>
            <a:ext cx="11519848" cy="5256749"/>
            <a:chOff x="351691" y="937845"/>
            <a:chExt cx="11519848" cy="5256749"/>
          </a:xfrm>
        </p:grpSpPr>
        <p:pic>
          <p:nvPicPr>
            <p:cNvPr id="18" name="Рисунок 17" descr="Изображение выглядит как одежда, стена, в помещении, искусство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xmlns="" id="{5B6B5678-7FF2-F836-DC7C-18A05C924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691" y="937845"/>
              <a:ext cx="3946667" cy="5256748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</p:pic>
        <p:pic>
          <p:nvPicPr>
            <p:cNvPr id="19" name="Рисунок 18" descr="Изображение выглядит как в помещении, одежда, человек, штатив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xmlns="" id="{236BF028-7780-6558-2A4C-E800854A3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9835" y="937846"/>
              <a:ext cx="7001704" cy="5256748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F955DA69-7C30-4129-7756-3F5E97DE5AA1}"/>
              </a:ext>
            </a:extLst>
          </p:cNvPr>
          <p:cNvGrpSpPr/>
          <p:nvPr/>
        </p:nvGrpSpPr>
        <p:grpSpPr>
          <a:xfrm>
            <a:off x="467214" y="1368240"/>
            <a:ext cx="11144371" cy="5107734"/>
            <a:chOff x="335686" y="933154"/>
            <a:chExt cx="11144371" cy="5107734"/>
          </a:xfrm>
        </p:grpSpPr>
        <p:pic>
          <p:nvPicPr>
            <p:cNvPr id="21" name="Рисунок 20" descr="Изображение выглядит как одежда, человек, Детское искусство, рукописный текст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xmlns="" id="{954EF79C-3393-C972-B1A9-468B13950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86" y="933154"/>
              <a:ext cx="6205790" cy="510773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22" name="Рисунок 21" descr="Изображение выглядит как штатив, искусство, человек, мольберт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xmlns="" id="{99213315-FF64-5508-995C-DB7872FC6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0112" y="933154"/>
              <a:ext cx="4329945" cy="506436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41483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AB90895-CF90-C67B-BC0E-C974B3BD4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61" y="1279357"/>
            <a:ext cx="11154507" cy="50056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D581B0C-1442-CD0A-A728-44A0E2C7B117}"/>
              </a:ext>
            </a:extLst>
          </p:cNvPr>
          <p:cNvSpPr txBox="1"/>
          <p:nvPr/>
        </p:nvSpPr>
        <p:spPr>
          <a:xfrm>
            <a:off x="1969477" y="6335025"/>
            <a:ext cx="8675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Учебные работы, выполненные на подготовительных курсах</a:t>
            </a:r>
          </a:p>
        </p:txBody>
      </p:sp>
      <p:pic>
        <p:nvPicPr>
          <p:cNvPr id="6" name="Рисунок 5" descr="Изображение выглядит как в помещении, стена, ваза,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4C2BE26F-6A05-8088-D57D-62AB46233F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3385"/>
            <a:ext cx="12192000" cy="4953000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7F4CC0-E780-9E7C-72AA-653BE1D1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-13980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Третья творческая смена (август) –подготовительные курсы</a:t>
            </a:r>
          </a:p>
        </p:txBody>
      </p:sp>
    </p:spTree>
    <p:extLst>
      <p:ext uri="{BB962C8B-B14F-4D97-AF65-F5344CB8AC3E}">
        <p14:creationId xmlns:p14="http://schemas.microsoft.com/office/powerpoint/2010/main" val="18367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648385-F135-B89F-C1F7-085435C07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0411"/>
            <a:ext cx="10515600" cy="1325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 descr="Изображение выглядит как небо, на открытом воздухе, трава, растени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67C85AC5-FE6C-3942-109F-3C90556E9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93814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0AB1AB-CF66-4639-B114-02DB8AA2A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369" y="165833"/>
            <a:ext cx="9442938" cy="1325563"/>
          </a:xfrm>
        </p:spPr>
        <p:txBody>
          <a:bodyPr/>
          <a:lstStyle/>
          <a:p>
            <a:r>
              <a:rPr lang="ru-RU" b="1" dirty="0"/>
              <a:t>Общие данные об организации смен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B158D4D-2064-5CF2-0193-CACC20B91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8523" y="2587625"/>
            <a:ext cx="6670429" cy="2863606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Время проведения: июнь, июль, август;</a:t>
            </a:r>
          </a:p>
          <a:p>
            <a:endParaRPr lang="ru-RU" dirty="0"/>
          </a:p>
          <a:p>
            <a:r>
              <a:rPr lang="ru-RU" dirty="0"/>
              <a:t>Длительность каждой смены – две недели;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Численность групп - 15 человек;</a:t>
            </a:r>
          </a:p>
          <a:p>
            <a:pPr marL="0" indent="0">
              <a:buNone/>
            </a:pPr>
            <a:r>
              <a:rPr lang="ru-RU" dirty="0"/>
              <a:t> </a:t>
            </a:r>
          </a:p>
          <a:p>
            <a:r>
              <a:rPr lang="ru-RU" dirty="0"/>
              <a:t>Ежегодный охват детей – 160-170 человек.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 descr="Изображение выглядит как текст, кот, зна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C5CDC138-13EF-5C22-2589-1A1AF9ECB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48" y="2099815"/>
            <a:ext cx="3656215" cy="365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26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03DD8D4-9A9C-5631-77F9-A40BD6C95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18255"/>
            <a:ext cx="10801350" cy="1325563"/>
          </a:xfrm>
        </p:spPr>
        <p:txBody>
          <a:bodyPr/>
          <a:lstStyle/>
          <a:p>
            <a:r>
              <a:rPr lang="ru-RU" b="1" dirty="0"/>
              <a:t>Творческая смена «Пленэр» (июнь-июль)</a:t>
            </a:r>
          </a:p>
        </p:txBody>
      </p:sp>
      <p:pic>
        <p:nvPicPr>
          <p:cNvPr id="4" name="Объект 5" descr="Изображение выглядит как на открытом воздухе, одежда, трава, челове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0EA9B233-57EB-851E-AC5A-081EBAF0F5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85" y="2077959"/>
            <a:ext cx="5684553" cy="4263415"/>
          </a:xfrm>
          <a:prstGeom prst="rect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</p:pic>
      <p:pic>
        <p:nvPicPr>
          <p:cNvPr id="8" name="Рисунок 7" descr="Изображение выглядит как человек, одежда, на открытом воздухе, дере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0D4A0EEB-A423-B374-9E3F-5D0F2DFC0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231" y="2077960"/>
            <a:ext cx="5684553" cy="4263415"/>
          </a:xfrm>
          <a:prstGeom prst="rect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8324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3EC2E3F-9E3A-E6C6-F93B-9B55A573E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5F1912-DE13-328A-6286-AA0BB71D5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63" y="527538"/>
            <a:ext cx="4231984" cy="1325563"/>
          </a:xfrm>
        </p:spPr>
        <p:txBody>
          <a:bodyPr>
            <a:noAutofit/>
          </a:bodyPr>
          <a:lstStyle/>
          <a:p>
            <a:pPr algn="ctr"/>
            <a:r>
              <a:rPr lang="ru-RU" b="1" dirty="0"/>
              <a:t>Творческие</a:t>
            </a:r>
            <a:br>
              <a:rPr lang="ru-RU" b="1" dirty="0"/>
            </a:br>
            <a:r>
              <a:rPr lang="ru-RU" b="1" dirty="0"/>
              <a:t> площадки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CBE0BB7-08E6-6899-5774-4708EE5C7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6710" y="4749065"/>
            <a:ext cx="5503985" cy="19442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Работаем на разных творческих площадках.</a:t>
            </a:r>
          </a:p>
          <a:p>
            <a:pPr marL="0" indent="0">
              <a:buNone/>
            </a:pPr>
            <a:r>
              <a:rPr lang="ru-RU" dirty="0"/>
              <a:t>В первую очередь, это парки, скверы, улицы города. </a:t>
            </a:r>
          </a:p>
          <a:p>
            <a:pPr marL="0" indent="0">
              <a:buNone/>
            </a:pPr>
            <a:endParaRPr lang="ru-RU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F8A2E9CB-E599-912D-1691-852288D87131}"/>
              </a:ext>
            </a:extLst>
          </p:cNvPr>
          <p:cNvGrpSpPr/>
          <p:nvPr/>
        </p:nvGrpSpPr>
        <p:grpSpPr>
          <a:xfrm>
            <a:off x="321305" y="862439"/>
            <a:ext cx="11686541" cy="5813305"/>
            <a:chOff x="321305" y="862439"/>
            <a:chExt cx="11686541" cy="581330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xmlns="" id="{F2A065A7-973E-D7A2-1FA2-4ACB2192F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321305" y="2978933"/>
              <a:ext cx="5371938" cy="3696811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EC19D380-55CE-4B28-EC44-84AA6FAD7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4303847" y="862439"/>
              <a:ext cx="7703999" cy="3553200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09E2A535-4A90-D211-AF96-8E216298C688}"/>
              </a:ext>
            </a:extLst>
          </p:cNvPr>
          <p:cNvGrpSpPr/>
          <p:nvPr/>
        </p:nvGrpSpPr>
        <p:grpSpPr>
          <a:xfrm>
            <a:off x="184154" y="527538"/>
            <a:ext cx="11562369" cy="6148084"/>
            <a:chOff x="184154" y="527538"/>
            <a:chExt cx="11562369" cy="6148084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D30A8E04-016D-9F98-BB63-A5579FC7B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490883" y="527538"/>
              <a:ext cx="5255640" cy="3941640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8FC9B7B9-619F-63ED-5FFB-0E439BB76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84154" y="2625983"/>
              <a:ext cx="5399640" cy="4049639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21598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6E294C6-6971-913F-293D-411AF9FDB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37DECE6-1111-567B-7477-248DAD208B0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35956" y="-300610"/>
            <a:ext cx="8320087" cy="1325563"/>
          </a:xfrm>
        </p:spPr>
        <p:txBody>
          <a:bodyPr/>
          <a:lstStyle/>
          <a:p>
            <a:pPr lvl="0"/>
            <a:r>
              <a:rPr lang="ru-RU" b="1" dirty="0"/>
              <a:t>Тематические пленэры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66248DD8-B1B8-833E-F99F-740D9D7C35F6}"/>
              </a:ext>
            </a:extLst>
          </p:cNvPr>
          <p:cNvGrpSpPr/>
          <p:nvPr/>
        </p:nvGrpSpPr>
        <p:grpSpPr>
          <a:xfrm>
            <a:off x="165387" y="918258"/>
            <a:ext cx="11861226" cy="5772468"/>
            <a:chOff x="165387" y="918258"/>
            <a:chExt cx="11861226" cy="577246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8FB4181-0BA4-D9E1-B977-CC217940D4C2}"/>
                </a:ext>
              </a:extLst>
            </p:cNvPr>
            <p:cNvSpPr txBox="1"/>
            <p:nvPr/>
          </p:nvSpPr>
          <p:spPr>
            <a:xfrm>
              <a:off x="743590" y="5610000"/>
              <a:ext cx="42203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Пленэр</a:t>
              </a:r>
            </a:p>
            <a:p>
              <a:pPr algn="ctr"/>
              <a:r>
                <a:rPr lang="ru-RU" sz="2400" b="1" dirty="0"/>
                <a:t> «Рисуем сказки Пушкина»</a:t>
              </a:r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66160645-BADC-1054-9910-4C5F83D12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487" r="8330"/>
            <a:stretch>
              <a:fillRect/>
            </a:stretch>
          </p:blipFill>
          <p:spPr>
            <a:xfrm>
              <a:off x="165387" y="918258"/>
              <a:ext cx="5930613" cy="4442013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481AC2B1-759D-EE01-8910-72022591F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5542100" y="2775230"/>
              <a:ext cx="6484513" cy="3915496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</p:pic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A26283FE-F68E-ACF4-F97F-DC01B08A0257}"/>
              </a:ext>
            </a:extLst>
          </p:cNvPr>
          <p:cNvGrpSpPr/>
          <p:nvPr/>
        </p:nvGrpSpPr>
        <p:grpSpPr>
          <a:xfrm>
            <a:off x="247468" y="782846"/>
            <a:ext cx="11697062" cy="5907880"/>
            <a:chOff x="164123" y="813937"/>
            <a:chExt cx="11697062" cy="590788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483CB7B3-8406-CB5A-F29B-091D96A8B54A}"/>
                </a:ext>
              </a:extLst>
            </p:cNvPr>
            <p:cNvSpPr txBox="1"/>
            <p:nvPr/>
          </p:nvSpPr>
          <p:spPr>
            <a:xfrm>
              <a:off x="614177" y="4817358"/>
              <a:ext cx="422030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Пленэр</a:t>
              </a:r>
            </a:p>
            <a:p>
              <a:pPr algn="ctr"/>
              <a:r>
                <a:rPr lang="ru-RU" sz="2400" b="1" dirty="0"/>
                <a:t> «Рисуем сказки Пушкина»</a:t>
              </a:r>
            </a:p>
          </p:txBody>
        </p:sp>
        <p:pic>
          <p:nvPicPr>
            <p:cNvPr id="14" name="Рисунок 13" descr="Изображение выглядит как колесо, на открытом воздухе, шина, Наземный транспорт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xmlns="" id="{BFB1193E-481F-49D6-0CB5-C6B632252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94" r="15790"/>
            <a:stretch>
              <a:fillRect/>
            </a:stretch>
          </p:blipFill>
          <p:spPr>
            <a:xfrm>
              <a:off x="5284538" y="2047889"/>
              <a:ext cx="6576647" cy="421226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A67AFF1A-B4BD-52B8-DA92-DB7122EDD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16658"/>
            <a:stretch>
              <a:fillRect/>
            </a:stretch>
          </p:blipFill>
          <p:spPr>
            <a:xfrm>
              <a:off x="164123" y="813937"/>
              <a:ext cx="5931877" cy="4003421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AE9C148-5E49-7304-76A9-89E4ACDDF057}"/>
                </a:ext>
              </a:extLst>
            </p:cNvPr>
            <p:cNvSpPr txBox="1"/>
            <p:nvPr/>
          </p:nvSpPr>
          <p:spPr>
            <a:xfrm>
              <a:off x="6673723" y="6260152"/>
              <a:ext cx="42203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Пленэр в автошколе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427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EDF3F18-E720-CA88-3B51-BFF60561D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28" y="0"/>
            <a:ext cx="12127472" cy="1325563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Ежегодный однодневный выездной пленэр в Плёсе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96D5E656-5D70-DFBA-55E7-D3EF96CC6366}"/>
              </a:ext>
            </a:extLst>
          </p:cNvPr>
          <p:cNvGrpSpPr/>
          <p:nvPr/>
        </p:nvGrpSpPr>
        <p:grpSpPr>
          <a:xfrm>
            <a:off x="170036" y="930147"/>
            <a:ext cx="11851928" cy="5701967"/>
            <a:chOff x="170036" y="930147"/>
            <a:chExt cx="11851928" cy="5701967"/>
          </a:xfrm>
        </p:grpSpPr>
        <p:pic>
          <p:nvPicPr>
            <p:cNvPr id="4" name="Рисунок 3" descr="Изображение выглядит как на открытом воздухе, одежда, человек, обувь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xmlns="" id="{5DC7829A-E69B-769B-1790-40E3BA44B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036" y="930147"/>
              <a:ext cx="6248400" cy="4686300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xmlns="" id="{9450524A-2D26-8938-4BD0-A5D699D27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5597611" y="3018292"/>
              <a:ext cx="6424353" cy="3613822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CE8CC7DD-9A60-439B-D409-D5CAB5721BFE}"/>
              </a:ext>
            </a:extLst>
          </p:cNvPr>
          <p:cNvGrpSpPr/>
          <p:nvPr/>
        </p:nvGrpSpPr>
        <p:grpSpPr>
          <a:xfrm>
            <a:off x="170036" y="924285"/>
            <a:ext cx="11801762" cy="5622309"/>
            <a:chOff x="301436" y="837788"/>
            <a:chExt cx="11801762" cy="5622309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BAA118A4-616E-C1BE-2E57-C1E8844DC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018838" y="2131097"/>
              <a:ext cx="6084360" cy="4329000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xmlns="" id="{B6FB0DA1-26CA-D15B-59BF-C43B13080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01436" y="837788"/>
              <a:ext cx="5497200" cy="4121640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41609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690C91-1D95-2E0B-0E2B-1A7284CF7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891" y="-270490"/>
            <a:ext cx="10515600" cy="1325563"/>
          </a:xfrm>
        </p:spPr>
        <p:txBody>
          <a:bodyPr/>
          <a:lstStyle/>
          <a:p>
            <a:r>
              <a:rPr lang="ru-RU" b="1" dirty="0"/>
              <a:t>Общение с художниками-пленэристами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361ACC80-9BF9-33D3-3A6B-E7F1492B7C46}"/>
              </a:ext>
            </a:extLst>
          </p:cNvPr>
          <p:cNvGrpSpPr/>
          <p:nvPr/>
        </p:nvGrpSpPr>
        <p:grpSpPr>
          <a:xfrm>
            <a:off x="206342" y="823783"/>
            <a:ext cx="11317442" cy="5826369"/>
            <a:chOff x="206342" y="823783"/>
            <a:chExt cx="11317442" cy="5826369"/>
          </a:xfrm>
        </p:grpSpPr>
        <p:pic>
          <p:nvPicPr>
            <p:cNvPr id="6" name="Рисунок 5" descr="Изображение выглядит как трава, на открытом воздухе, дерево, растение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xmlns="" id="{A9F35F4F-5633-28EF-8350-68E90A2CA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342" y="823783"/>
              <a:ext cx="4369777" cy="5826369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</p:pic>
        <p:pic>
          <p:nvPicPr>
            <p:cNvPr id="5" name="Рисунок 4" descr="Изображение выглядит как на открытом воздухе, небо, одежда, строительство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xmlns="" id="{912672EA-52E4-A256-6391-D29C88B1B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092" y="823783"/>
              <a:ext cx="6447692" cy="4835769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20943178-EE4E-D115-7683-29908BA502CC}"/>
                </a:ext>
              </a:extLst>
            </p:cNvPr>
            <p:cNvSpPr txBox="1"/>
            <p:nvPr/>
          </p:nvSpPr>
          <p:spPr>
            <a:xfrm>
              <a:off x="5298830" y="5819155"/>
              <a:ext cx="60022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Совместный пленэр с членами ассоциации «Женщины России»</a:t>
              </a: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2A3797B5-CF89-3ED7-6495-7E9C75D5044E}"/>
              </a:ext>
            </a:extLst>
          </p:cNvPr>
          <p:cNvGrpSpPr/>
          <p:nvPr/>
        </p:nvGrpSpPr>
        <p:grpSpPr>
          <a:xfrm>
            <a:off x="1296865" y="1020762"/>
            <a:ext cx="10484827" cy="5737471"/>
            <a:chOff x="1296865" y="1020762"/>
            <a:chExt cx="10484827" cy="5737471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xmlns="" id="{D775A8A8-EC20-3C14-0EEF-7CC49BCD5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928583" y="1020762"/>
              <a:ext cx="3831452" cy="5109050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</p:pic>
        <p:pic>
          <p:nvPicPr>
            <p:cNvPr id="11" name="Рисунок 10" descr="Изображение выглядит как одежда, на открытом воздухе, человек, небо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xmlns="" id="{ACC458A8-2EF0-A901-E90A-E51AA9A83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6865" y="1020762"/>
              <a:ext cx="4233853" cy="5645137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2120183-D00C-C2AB-0B57-9ED4C6A99E8B}"/>
                </a:ext>
              </a:extLst>
            </p:cNvPr>
            <p:cNvSpPr txBox="1"/>
            <p:nvPr/>
          </p:nvSpPr>
          <p:spPr>
            <a:xfrm>
              <a:off x="6504377" y="6296568"/>
              <a:ext cx="527731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400" b="1" dirty="0"/>
                <a:t>Мастер-класс от Елены </a:t>
              </a:r>
              <a:r>
                <a:rPr lang="ru-RU" sz="2400" b="1" dirty="0" err="1"/>
                <a:t>Саллинен</a:t>
              </a:r>
              <a:endParaRPr lang="ru-RU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5554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A01166-24B0-65AB-F880-02440C562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35" y="0"/>
            <a:ext cx="11944865" cy="14184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b="1" dirty="0"/>
              <a:t>Мастер-классы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F046C9CD-B47E-EDC9-67A8-14DF6631321B}"/>
              </a:ext>
            </a:extLst>
          </p:cNvPr>
          <p:cNvGrpSpPr/>
          <p:nvPr/>
        </p:nvGrpSpPr>
        <p:grpSpPr>
          <a:xfrm>
            <a:off x="456711" y="1234440"/>
            <a:ext cx="11488154" cy="5390054"/>
            <a:chOff x="247135" y="1255587"/>
            <a:chExt cx="11488154" cy="539005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67DA8742-ED29-A01B-33F5-CA91CE5779D2}"/>
                </a:ext>
              </a:extLst>
            </p:cNvPr>
            <p:cNvSpPr txBox="1"/>
            <p:nvPr/>
          </p:nvSpPr>
          <p:spPr>
            <a:xfrm>
              <a:off x="247135" y="5814644"/>
              <a:ext cx="34930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Мастер-класс </a:t>
              </a:r>
            </a:p>
            <a:p>
              <a:pPr algn="ctr"/>
              <a:r>
                <a:rPr lang="ru-RU" sz="2400" b="1" dirty="0"/>
                <a:t>по росписи пряников</a:t>
              </a:r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xmlns="" id="{89199575-8615-3AA0-365A-20C16834B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711" y="1255587"/>
              <a:ext cx="11278578" cy="4346825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AFCFCC50-8507-DC4C-13AD-8AB35E8B33A8}"/>
                </a:ext>
              </a:extLst>
            </p:cNvPr>
            <p:cNvSpPr txBox="1"/>
            <p:nvPr/>
          </p:nvSpPr>
          <p:spPr>
            <a:xfrm>
              <a:off x="5458531" y="5814643"/>
              <a:ext cx="38568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Мастер-класс </a:t>
              </a:r>
            </a:p>
            <a:p>
              <a:pPr algn="ctr"/>
              <a:r>
                <a:rPr lang="ru-RU" sz="2400" b="1" dirty="0"/>
                <a:t>по акриловой живописи</a:t>
              </a: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69494119-515E-51C9-B769-BB93BCD3606F}"/>
              </a:ext>
            </a:extLst>
          </p:cNvPr>
          <p:cNvGrpSpPr/>
          <p:nvPr/>
        </p:nvGrpSpPr>
        <p:grpSpPr>
          <a:xfrm>
            <a:off x="759303" y="1234440"/>
            <a:ext cx="10920528" cy="5262481"/>
            <a:chOff x="635736" y="1224846"/>
            <a:chExt cx="10920528" cy="5262481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xmlns="" id="{8C8183F5-6E4D-7FAD-747D-E2B031E689B7}"/>
                </a:ext>
              </a:extLst>
            </p:cNvPr>
            <p:cNvGrpSpPr/>
            <p:nvPr/>
          </p:nvGrpSpPr>
          <p:grpSpPr>
            <a:xfrm>
              <a:off x="635736" y="1224846"/>
              <a:ext cx="10920528" cy="4408307"/>
              <a:chOff x="521196" y="2084569"/>
              <a:chExt cx="10920528" cy="4408307"/>
            </a:xfrm>
          </p:grpSpPr>
          <p:pic>
            <p:nvPicPr>
              <p:cNvPr id="17" name="Рисунок 16" descr="Изображение выглядит как человек, одежда, Человеческое лицо, женщина&#10;&#10;Содержимое, созданное искусственным интеллектом, может быть неверным.">
                <a:extLst>
                  <a:ext uri="{FF2B5EF4-FFF2-40B4-BE49-F238E27FC236}">
                    <a16:creationId xmlns:a16="http://schemas.microsoft.com/office/drawing/2014/main" xmlns="" id="{0E0C5399-CAE6-75FC-AC1D-F016F180F1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56320" y="2084569"/>
                <a:ext cx="5885404" cy="4408305"/>
              </a:xfrm>
              <a:prstGeom prst="rect">
                <a:avLst/>
              </a:prstGeom>
              <a:ln w="12700">
                <a:solidFill>
                  <a:schemeClr val="accent3">
                    <a:lumMod val="50000"/>
                  </a:schemeClr>
                </a:solidFill>
              </a:ln>
            </p:spPr>
          </p:pic>
          <p:pic>
            <p:nvPicPr>
              <p:cNvPr id="18" name="Рисунок 17" descr="Изображение выглядит как человек, одежда, Человеческое лицо, женщина&#10;&#10;Содержимое, созданное искусственным интеллектом, может быть неверным.">
                <a:extLst>
                  <a:ext uri="{FF2B5EF4-FFF2-40B4-BE49-F238E27FC236}">
                    <a16:creationId xmlns:a16="http://schemas.microsoft.com/office/drawing/2014/main" xmlns="" id="{39707348-1BA7-E104-72BC-82FD3DF3E4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196" y="2087354"/>
                <a:ext cx="4812803" cy="4405522"/>
              </a:xfrm>
              <a:prstGeom prst="rect">
                <a:avLst/>
              </a:prstGeom>
              <a:ln w="12700">
                <a:solidFill>
                  <a:schemeClr val="accent3">
                    <a:lumMod val="50000"/>
                  </a:schemeClr>
                </a:solidFill>
              </a:ln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371850E-9962-2776-F39A-52CE968CD734}"/>
                </a:ext>
              </a:extLst>
            </p:cNvPr>
            <p:cNvSpPr txBox="1"/>
            <p:nvPr/>
          </p:nvSpPr>
          <p:spPr>
            <a:xfrm>
              <a:off x="2227385" y="6025662"/>
              <a:ext cx="82178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Мастер-класс «Кукла-берегиня»</a:t>
              </a: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895F5190-21C3-15ED-71B0-C285AE5E7437}"/>
              </a:ext>
            </a:extLst>
          </p:cNvPr>
          <p:cNvGrpSpPr/>
          <p:nvPr/>
        </p:nvGrpSpPr>
        <p:grpSpPr>
          <a:xfrm>
            <a:off x="893884" y="1215253"/>
            <a:ext cx="10404231" cy="5380696"/>
            <a:chOff x="1055077" y="736299"/>
            <a:chExt cx="10404231" cy="5380696"/>
          </a:xfrm>
        </p:grpSpPr>
        <p:pic>
          <p:nvPicPr>
            <p:cNvPr id="20" name="Рисунок 19" descr="Изображение выглядит как искусство, картина, краска, Художественная роспись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xmlns="" id="{791058D3-B0C2-C6B8-7E5E-94C2C2AD8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0911" y="736300"/>
              <a:ext cx="3798397" cy="5149863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pic>
        <p:pic>
          <p:nvPicPr>
            <p:cNvPr id="21" name="Рисунок 20" descr="Изображение выглядит как одежда, стена, человек, в помещении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xmlns="" id="{FD5EDB33-5505-BE55-B60A-2A3AF03E5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077" y="736299"/>
              <a:ext cx="6286575" cy="4714931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041355BC-8325-C2F0-A9CA-D1EC64B1C165}"/>
                </a:ext>
              </a:extLst>
            </p:cNvPr>
            <p:cNvSpPr txBox="1"/>
            <p:nvPr/>
          </p:nvSpPr>
          <p:spPr>
            <a:xfrm>
              <a:off x="2631891" y="5655330"/>
              <a:ext cx="37983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/>
                <a:t>Мастер-класс по пейзажу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C025D5A6-5D74-C7AD-E07F-DCF7D3EF4AC3}"/>
              </a:ext>
            </a:extLst>
          </p:cNvPr>
          <p:cNvGrpSpPr/>
          <p:nvPr/>
        </p:nvGrpSpPr>
        <p:grpSpPr>
          <a:xfrm>
            <a:off x="287998" y="1589766"/>
            <a:ext cx="11863138" cy="5136537"/>
            <a:chOff x="80299" y="1589038"/>
            <a:chExt cx="11863138" cy="5136537"/>
          </a:xfrm>
        </p:grpSpPr>
        <p:pic>
          <p:nvPicPr>
            <p:cNvPr id="24" name="Рисунок 23" descr="Изображение выглядит как человек, одежда, Человеческое лицо, в помещении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xmlns="" id="{F6C1101C-4C53-0FAA-0494-E9211993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3813" y="1589038"/>
              <a:ext cx="2922095" cy="4669953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</p:pic>
        <p:pic>
          <p:nvPicPr>
            <p:cNvPr id="25" name="Рисунок 24" descr="Изображение выглядит как одежда, человек, Детское искусство, девочк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xmlns="" id="{62836715-ED38-C324-B7E7-22AE66119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16" y="1643552"/>
              <a:ext cx="6160477" cy="4620358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6C20DC00-C45C-6C3E-647C-7BD9C9AE71A1}"/>
                </a:ext>
              </a:extLst>
            </p:cNvPr>
            <p:cNvSpPr txBox="1"/>
            <p:nvPr/>
          </p:nvSpPr>
          <p:spPr>
            <a:xfrm>
              <a:off x="80299" y="6258991"/>
              <a:ext cx="690598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/>
                <a:t>Мастер-класс по батику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B1E64602-9A11-4022-196C-3691DE00C06A}"/>
                </a:ext>
              </a:extLst>
            </p:cNvPr>
            <p:cNvSpPr txBox="1"/>
            <p:nvPr/>
          </p:nvSpPr>
          <p:spPr>
            <a:xfrm>
              <a:off x="6269467" y="6263910"/>
              <a:ext cx="567397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/>
                <a:t>МК «Аксессуары из эпоксидной смолы»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888C641A-B48C-4EA8-2DEE-FACB620595C7}"/>
              </a:ext>
            </a:extLst>
          </p:cNvPr>
          <p:cNvGrpSpPr/>
          <p:nvPr/>
        </p:nvGrpSpPr>
        <p:grpSpPr>
          <a:xfrm>
            <a:off x="605009" y="1234440"/>
            <a:ext cx="11229116" cy="5398716"/>
            <a:chOff x="246011" y="1277815"/>
            <a:chExt cx="11229116" cy="5398716"/>
          </a:xfrm>
        </p:grpSpPr>
        <p:pic>
          <p:nvPicPr>
            <p:cNvPr id="4" name="Объект 4" descr="Изображение выглядит как человек, цветок, растение, Украшение из цветов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xmlns="" id="{0103CC2C-199A-505D-3A90-A99504B505C2}"/>
                </a:ext>
              </a:extLst>
            </p:cNvPr>
            <p:cNvPicPr>
              <a:picLocks noGrp="1" noChangeAspect="1"/>
            </p:cNvPicPr>
            <p:nvPr>
              <p:ph idx="1"/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3427" y="1277815"/>
              <a:ext cx="3361700" cy="5398716"/>
            </a:xfrm>
            <a:ln w="12700">
              <a:solidFill>
                <a:schemeClr val="accent3">
                  <a:lumMod val="50000"/>
                </a:schemeClr>
              </a:solidFill>
            </a:ln>
          </p:spPr>
        </p:pic>
        <p:pic>
          <p:nvPicPr>
            <p:cNvPr id="5" name="Рисунок 4" descr="Изображение выглядит как одежда, человек, Человеческое лицо, в помещении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xmlns="" id="{815B8DB8-D556-1928-088A-9DA71098D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11" y="1277815"/>
              <a:ext cx="7323204" cy="3381260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72C4AE2A-E357-DA70-5BBB-C05FC83E8DF7}"/>
                </a:ext>
              </a:extLst>
            </p:cNvPr>
            <p:cNvSpPr txBox="1">
              <a:spLocks/>
            </p:cNvSpPr>
            <p:nvPr/>
          </p:nvSpPr>
          <p:spPr>
            <a:xfrm>
              <a:off x="355878" y="5164686"/>
              <a:ext cx="721333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/>
                <a:t>Семейный мастер-класс «Ромашковое настроение» </a:t>
              </a:r>
            </a:p>
            <a:p>
              <a:pPr algn="ctr"/>
              <a:r>
                <a:rPr lang="ru-RU" sz="2400" b="1" dirty="0"/>
                <a:t>к дню семьи, любви и верности</a:t>
              </a: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5E7561E7-6098-7576-3F9D-5C067146C68F}"/>
              </a:ext>
            </a:extLst>
          </p:cNvPr>
          <p:cNvGrpSpPr/>
          <p:nvPr/>
        </p:nvGrpSpPr>
        <p:grpSpPr>
          <a:xfrm>
            <a:off x="142852" y="0"/>
            <a:ext cx="11991196" cy="6633338"/>
            <a:chOff x="142852" y="0"/>
            <a:chExt cx="11991196" cy="6633338"/>
          </a:xfrm>
        </p:grpSpPr>
        <p:pic>
          <p:nvPicPr>
            <p:cNvPr id="15" name="Рисунок 14" descr="Изображение выглядит как человек, одежда, Человеческое лицо, в помещении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xmlns="" id="{545CF0EC-3BEA-7C70-B502-0A2EEF887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0735" y="0"/>
              <a:ext cx="3063313" cy="6633338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</p:pic>
        <p:pic>
          <p:nvPicPr>
            <p:cNvPr id="16" name="Рисунок 15" descr="Изображение выглядит как штатив, человек, одежда, в помещении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xmlns="" id="{55E7441B-DC71-A703-A666-945A52C45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9537" y="1444780"/>
              <a:ext cx="3891419" cy="5188558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</p:pic>
        <p:pic>
          <p:nvPicPr>
            <p:cNvPr id="28" name="Рисунок 27" descr="Изображение выглядит как человек, одежда, Человеческое лицо, в помещении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xmlns="" id="{8D04EC3A-52B3-C117-C762-8BA9EA790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52" y="3269035"/>
              <a:ext cx="4876906" cy="33643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144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25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FE8A86F3-63B4-49D3-1CA8-24CA03C58A1A}"/>
              </a:ext>
            </a:extLst>
          </p:cNvPr>
          <p:cNvGrpSpPr/>
          <p:nvPr/>
        </p:nvGrpSpPr>
        <p:grpSpPr>
          <a:xfrm>
            <a:off x="588253" y="801866"/>
            <a:ext cx="10972800" cy="5629008"/>
            <a:chOff x="309750" y="643275"/>
            <a:chExt cx="11448932" cy="5873262"/>
          </a:xfrm>
        </p:grpSpPr>
        <p:pic>
          <p:nvPicPr>
            <p:cNvPr id="5" name="Рисунок 4" descr="Изображение выглядит как Детское искусство, поздравительная открытка, текст, рисунок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xmlns="" id="{4FBB6C44-14F1-7B8F-C599-5CC372F71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750" y="1825625"/>
              <a:ext cx="7536473" cy="4690912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</p:pic>
        <p:pic>
          <p:nvPicPr>
            <p:cNvPr id="7" name="Рисунок 6" descr="Изображение выглядит как Детское искусство, в помещении, одежда, Обучение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xmlns="" id="{D1D26300-AC49-465B-FDC6-198981751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802" y="643275"/>
              <a:ext cx="3556880" cy="5873262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</p:pic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3D7FF6C9-0786-4E91-83D9-0F2143FEEA27}"/>
              </a:ext>
            </a:extLst>
          </p:cNvPr>
          <p:cNvGrpSpPr/>
          <p:nvPr/>
        </p:nvGrpSpPr>
        <p:grpSpPr>
          <a:xfrm>
            <a:off x="299532" y="1050132"/>
            <a:ext cx="11550242" cy="5691156"/>
            <a:chOff x="437875" y="1499258"/>
            <a:chExt cx="11550242" cy="5691156"/>
          </a:xfrm>
        </p:grpSpPr>
        <p:pic>
          <p:nvPicPr>
            <p:cNvPr id="6" name="Объект 4" descr="Изображение выглядит как текст, Детское искусство, рисунок, в помещении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xmlns="" id="{A7B0BC3E-6A92-9A5C-53B4-18F4CC687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6488" y="1509930"/>
              <a:ext cx="5375170" cy="4031378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</p:pic>
        <p:pic>
          <p:nvPicPr>
            <p:cNvPr id="9" name="Объект 8" descr="Изображение выглядит как текст, доска, рукописный текст, человек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xmlns="" id="{36AA6545-E5E5-0426-E8A2-850DED1F4CF4}"/>
                </a:ext>
              </a:extLst>
            </p:cNvPr>
            <p:cNvPicPr>
              <a:picLocks noGrp="1" noChangeAspect="1"/>
            </p:cNvPicPr>
            <p:nvPr>
              <p:ph idx="1"/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875" y="1499258"/>
              <a:ext cx="3779637" cy="5039516"/>
            </a:xfrm>
            <a:ln w="12700">
              <a:solidFill>
                <a:schemeClr val="accent3">
                  <a:lumMod val="50000"/>
                </a:schemeClr>
              </a:solidFill>
            </a:ln>
          </p:spPr>
        </p:pic>
        <p:pic>
          <p:nvPicPr>
            <p:cNvPr id="10" name="Рисунок 9" descr="Изображение выглядит как одежда, Человеческое лицо, человек, улыбк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xmlns="" id="{8A5E31D8-CE9D-AFAA-627D-D56B3C0EE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0051" y="3606864"/>
              <a:ext cx="4778066" cy="3583550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</p:pic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F8AEC7-00B0-3C64-54ED-EE4B37383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24" y="-275431"/>
            <a:ext cx="11368058" cy="1325563"/>
          </a:xfrm>
        </p:spPr>
        <p:txBody>
          <a:bodyPr>
            <a:noAutofit/>
          </a:bodyPr>
          <a:lstStyle/>
          <a:p>
            <a:pPr algn="ctr"/>
            <a:r>
              <a:rPr lang="ru-RU" b="1" dirty="0"/>
              <a:t>Тематические творческие мероприятия</a:t>
            </a:r>
          </a:p>
        </p:txBody>
      </p:sp>
      <p:pic>
        <p:nvPicPr>
          <p:cNvPr id="13" name="Рисунок 12" descr="Изображение выглядит как одежда, человек, Человеческое лицо, обув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D6ADA62A-5593-3496-2D3E-D85B05F53C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04" y="842897"/>
            <a:ext cx="7959969" cy="5969977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5221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1317</TotalTime>
  <Words>1042</Words>
  <Application>Microsoft Office PowerPoint</Application>
  <PresentationFormat>Произвольный</PresentationFormat>
  <Paragraphs>104</Paragraphs>
  <Slides>18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Тема1</vt:lpstr>
      <vt:lpstr>Опыт организации  летних творческих смен  в Нерехтской детской художественной школе</vt:lpstr>
      <vt:lpstr>Общие данные об организации смен</vt:lpstr>
      <vt:lpstr>Творческая смена «Пленэр» (июнь-июль)</vt:lpstr>
      <vt:lpstr>Творческие  площадки</vt:lpstr>
      <vt:lpstr>Тематические пленэры</vt:lpstr>
      <vt:lpstr>Ежегодный однодневный выездной пленэр в Плёсе </vt:lpstr>
      <vt:lpstr>Общение с художниками-пленэристами</vt:lpstr>
      <vt:lpstr>Мастер-классы </vt:lpstr>
      <vt:lpstr>Тематические творческие мероприятия</vt:lpstr>
      <vt:lpstr>Выставки творческих работ</vt:lpstr>
      <vt:lpstr>Встречи с интересными людьми</vt:lpstr>
      <vt:lpstr>Посещение краеведческого музея</vt:lpstr>
      <vt:lpstr>Посещение краеведческого музея</vt:lpstr>
      <vt:lpstr>Патриотический компонент</vt:lpstr>
      <vt:lpstr>Посещение кинотеатра</vt:lpstr>
      <vt:lpstr>Третья творческая смена (август) –подготовительные курсы</vt:lpstr>
      <vt:lpstr>Третья творческая смена (август) –подготовительные курсы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 организации  летних творческих смен  в Нерехтской детской художественной школе</dc:title>
  <dc:creator>Ольга</dc:creator>
  <cp:lastModifiedBy>КОУМЦ</cp:lastModifiedBy>
  <cp:revision>38</cp:revision>
  <dcterms:created xsi:type="dcterms:W3CDTF">2025-08-20T11:55:45Z</dcterms:created>
  <dcterms:modified xsi:type="dcterms:W3CDTF">2025-08-28T09:38:42Z</dcterms:modified>
</cp:coreProperties>
</file>